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  <p:sldId id="267" r:id="rId12"/>
    <p:sldId id="268" r:id="rId13"/>
    <p:sldId id="266" r:id="rId14"/>
  </p:sldIdLst>
  <p:sldSz cx="14630400" cy="8229600"/>
  <p:notesSz cx="8229600" cy="14630400"/>
  <p:embeddedFontLst>
    <p:embeddedFont>
      <p:font typeface="Roboto" panose="02000000000000000000" pitchFamily="2" charset="0"/>
      <p:regular r:id="rId16"/>
      <p:bold r:id="rId17"/>
    </p:embeddedFont>
    <p:embeddedFont>
      <p:font typeface="Roboto Bold" panose="02000000000000000000" charset="0"/>
      <p:bold r:id="rId18"/>
    </p:embeddedFont>
    <p:embeddedFont>
      <p:font typeface="Roboto Slab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1520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3045E-C5D3-692C-3E25-B7A778BF54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F96990-D331-410B-D066-29FA7626EA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EAD732-E5C9-FFE1-6C07-96D5E6A393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9AC5E-E209-840B-BD51-B9F162DDAE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6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83865-B85D-4EA3-90DA-6CC74AF2E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E6FC47-FC3A-25DF-8308-40185A5653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B6AB467-E1E3-770F-D1A3-D651EAA6C6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DBD428-5F8A-AE03-934C-4D7F287DB2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10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640604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640604"/>
          </a:xfrm>
          <a:prstGeom prst="rect">
            <a:avLst/>
          </a:prstGeom>
          <a:solidFill>
            <a:srgbClr val="FBFCFE">
              <a:alpha val="8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728424" y="572333"/>
            <a:ext cx="8148280" cy="650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Case: The Ice-Cream Theft!!</a:t>
            </a:r>
            <a:endParaRPr lang="en-US" sz="4050" dirty="0"/>
          </a:p>
        </p:txBody>
      </p:sp>
      <p:sp>
        <p:nvSpPr>
          <p:cNvPr id="5" name="Text 2"/>
          <p:cNvSpPr/>
          <p:nvPr/>
        </p:nvSpPr>
        <p:spPr>
          <a:xfrm>
            <a:off x="728424" y="1534835"/>
            <a:ext cx="1317355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 a house with 6 roommates, someone has been secretly raiding the freezer at night.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28424" y="2715726"/>
            <a:ext cx="6332934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only evidence? Grainy, dark footage from a fridge camera. The culprit remains unidentified.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28424" y="3878253"/>
            <a:ext cx="6332934" cy="9986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solution: Deploy a </a:t>
            </a:r>
            <a:r>
              <a:rPr lang="en-US" sz="16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Convolutional Autoencoder</a:t>
            </a: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clean up the blurry images. This deep learning technique reconstructs clearer facial features.</a:t>
            </a:r>
            <a:endParaRPr lang="en-US" sz="16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6660" y="1982912"/>
            <a:ext cx="6848823" cy="468601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28423" y="5280125"/>
            <a:ext cx="1317355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training our neural network on similar images, </a:t>
            </a:r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can reveal who's been stealing the ice cream all along.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728424" y="7719655"/>
            <a:ext cx="332899" cy="332899"/>
          </a:xfrm>
          <a:prstGeom prst="roundRect">
            <a:avLst>
              <a:gd name="adj" fmla="val 27465044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7"/>
          <p:cNvSpPr/>
          <p:nvPr/>
        </p:nvSpPr>
        <p:spPr>
          <a:xfrm>
            <a:off x="322903" y="7886164"/>
            <a:ext cx="2110859" cy="3642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400" b="1" dirty="0">
                <a:solidFill>
                  <a:srgbClr val="15213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Guardians Of the Galaxy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8581" y="34885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Evaluation Charts</a:t>
            </a:r>
            <a:endParaRPr lang="en-US" sz="4450" dirty="0"/>
          </a:p>
        </p:txBody>
      </p:sp>
      <p:pic>
        <p:nvPicPr>
          <p:cNvPr id="9" name="Picture 8" descr="A screenshot of a graph&#10;&#10;AI-generated content may be incorrect.">
            <a:extLst>
              <a:ext uri="{FF2B5EF4-FFF2-40B4-BE49-F238E27FC236}">
                <a16:creationId xmlns:a16="http://schemas.microsoft.com/office/drawing/2014/main" id="{5300A5F3-CBBE-62AB-4976-13D4701D5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72" y="1083942"/>
            <a:ext cx="13884385" cy="634685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4173A-DF9C-3FA9-B13F-53D79708F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F72D059-68D2-7D2F-90C8-E9415382ACD1}"/>
              </a:ext>
            </a:extLst>
          </p:cNvPr>
          <p:cNvSpPr/>
          <p:nvPr/>
        </p:nvSpPr>
        <p:spPr>
          <a:xfrm>
            <a:off x="598581" y="34885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Loss Curve – Convergence</a:t>
            </a:r>
          </a:p>
          <a:p>
            <a:pPr marL="0" indent="0" algn="l">
              <a:lnSpc>
                <a:spcPts val="5550"/>
              </a:lnSpc>
              <a:buNone/>
            </a:pPr>
            <a:endParaRPr lang="en-US" sz="4450" dirty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4" name="Picture 3" descr="A graph with a line&#10;&#10;AI-generated content may be incorrect.">
            <a:extLst>
              <a:ext uri="{FF2B5EF4-FFF2-40B4-BE49-F238E27FC236}">
                <a16:creationId xmlns:a16="http://schemas.microsoft.com/office/drawing/2014/main" id="{175DD43B-A0BF-8CE9-3F2A-1C4E2DEEE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752" y="1367631"/>
            <a:ext cx="10900881" cy="603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633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B7032-B314-8072-8369-CEFE0727C1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4F61ECE2-748E-DC3C-E0CF-79A2EDD76F2C}"/>
              </a:ext>
            </a:extLst>
          </p:cNvPr>
          <p:cNvSpPr/>
          <p:nvPr/>
        </p:nvSpPr>
        <p:spPr>
          <a:xfrm>
            <a:off x="598581" y="34885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Reconstruction Of Images</a:t>
            </a:r>
          </a:p>
          <a:p>
            <a:pPr marL="0" indent="0" algn="l">
              <a:lnSpc>
                <a:spcPts val="5550"/>
              </a:lnSpc>
              <a:buNone/>
            </a:pPr>
            <a:endParaRPr lang="en-US" sz="4450" dirty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endParaRPr lang="en-US" sz="4450" dirty="0">
              <a:solidFill>
                <a:srgbClr val="3257B8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5" name="Picture 4" descr="A person wearing sunglasses and a scarf talking on a cell phone&#10;&#10;AI-generated content may be incorrect.">
            <a:extLst>
              <a:ext uri="{FF2B5EF4-FFF2-40B4-BE49-F238E27FC236}">
                <a16:creationId xmlns:a16="http://schemas.microsoft.com/office/drawing/2014/main" id="{3D70E320-5594-085E-CE39-A4EC9AB0C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803" y="2665605"/>
            <a:ext cx="1964183" cy="2037840"/>
          </a:xfrm>
          <a:prstGeom prst="rect">
            <a:avLst/>
          </a:prstGeom>
        </p:spPr>
      </p:pic>
      <p:pic>
        <p:nvPicPr>
          <p:cNvPr id="7" name="Picture 6" descr="A person wearing sunglasses and talking on a cell phone&#10;&#10;AI-generated content may be incorrect.">
            <a:extLst>
              <a:ext uri="{FF2B5EF4-FFF2-40B4-BE49-F238E27FC236}">
                <a16:creationId xmlns:a16="http://schemas.microsoft.com/office/drawing/2014/main" id="{84E5606F-45E6-0B29-5A74-E82BC54DFA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1033" y="2568215"/>
            <a:ext cx="1964183" cy="2076067"/>
          </a:xfrm>
          <a:prstGeom prst="rect">
            <a:avLst/>
          </a:prstGeom>
        </p:spPr>
      </p:pic>
      <p:pic>
        <p:nvPicPr>
          <p:cNvPr id="9" name="Picture 8" descr="A person with a black nose and a white face&#10;&#10;AI-generated content may be incorrect.">
            <a:extLst>
              <a:ext uri="{FF2B5EF4-FFF2-40B4-BE49-F238E27FC236}">
                <a16:creationId xmlns:a16="http://schemas.microsoft.com/office/drawing/2014/main" id="{3D69C8AB-A4DC-416D-98BA-7A5CF9488F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0151" y="2620098"/>
            <a:ext cx="1890854" cy="20241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1A380CE-75BA-7B25-9544-5843BFD68379}"/>
              </a:ext>
            </a:extLst>
          </p:cNvPr>
          <p:cNvSpPr txBox="1"/>
          <p:nvPr/>
        </p:nvSpPr>
        <p:spPr>
          <a:xfrm>
            <a:off x="1857803" y="5034336"/>
            <a:ext cx="1810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Clean Sample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51A009-6CF4-DABC-57BE-4B6A64BA1986}"/>
              </a:ext>
            </a:extLst>
          </p:cNvPr>
          <p:cNvSpPr txBox="1"/>
          <p:nvPr/>
        </p:nvSpPr>
        <p:spPr>
          <a:xfrm>
            <a:off x="5941033" y="5024061"/>
            <a:ext cx="1810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Noisy input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256DC4-8723-6E81-993F-D576BCD1C97C}"/>
              </a:ext>
            </a:extLst>
          </p:cNvPr>
          <p:cNvSpPr txBox="1"/>
          <p:nvPr/>
        </p:nvSpPr>
        <p:spPr>
          <a:xfrm>
            <a:off x="9781855" y="4895836"/>
            <a:ext cx="18100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Reconstructed Output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3280314-DA7B-99D9-F06C-5A005AE1276D}"/>
              </a:ext>
            </a:extLst>
          </p:cNvPr>
          <p:cNvSpPr/>
          <p:nvPr/>
        </p:nvSpPr>
        <p:spPr>
          <a:xfrm>
            <a:off x="4315249" y="3530413"/>
            <a:ext cx="978408" cy="484632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AC60B39-D718-DEC9-ABDD-B80D47EE07D5}"/>
              </a:ext>
            </a:extLst>
          </p:cNvPr>
          <p:cNvSpPr/>
          <p:nvPr/>
        </p:nvSpPr>
        <p:spPr>
          <a:xfrm>
            <a:off x="8320458" y="3530413"/>
            <a:ext cx="978408" cy="484632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995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>
              <a:alpha val="8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1"/>
          <p:cNvSpPr/>
          <p:nvPr/>
        </p:nvSpPr>
        <p:spPr>
          <a:xfrm>
            <a:off x="793790" y="1146691"/>
            <a:ext cx="64936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 Spy The Ice Cream Guy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2399705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mission is complete — with the power of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Convolutional Autoencoders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we were able to de-noise blurry thief cam footage and reveal relatively clearer faces.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6924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Smarter architectures </a:t>
            </a: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1346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Better data </a:t>
            </a: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57688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Higher resolution images </a:t>
            </a: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0190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Noise-hardened training </a:t>
            </a:r>
            <a:r>
              <a:rPr lang="en-US" sz="17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✅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58605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We've now got a system that can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spot the ice cream thief in action — even in the dark!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709139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We've got our 'Ice' on you!</a:t>
            </a:r>
            <a:endParaRPr lang="en-US" sz="1750" dirty="0"/>
          </a:p>
        </p:txBody>
      </p:sp>
      <p:pic>
        <p:nvPicPr>
          <p:cNvPr id="14" name="Picture 13" descr="A person with a black nose and a white face&#10;&#10;AI-generated content may be incorrect.">
            <a:extLst>
              <a:ext uri="{FF2B5EF4-FFF2-40B4-BE49-F238E27FC236}">
                <a16:creationId xmlns:a16="http://schemas.microsoft.com/office/drawing/2014/main" id="{E9D55551-29BA-0DF7-1F74-1005C32F4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4785" y="2162405"/>
            <a:ext cx="4236267" cy="453497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3127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Creating the Roommate Dataset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38899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leveraged the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Labeled Faces in the Wild (LFW)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dataset, selecting 6 individuals with 30+ face images each.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36995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 images were standardized to 64x64 pixels to represent our potential ice cream thieves.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35090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Small dataset increases risk of </a:t>
            </a: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overfitting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79310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Poor generalization</a:t>
            </a: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becomes likely with limited training samples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0190" y="62353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Noisy, low-light images compound these challenges for our CAE model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2236" y="750689"/>
            <a:ext cx="11418689" cy="662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Dataset Preprocessing Across Team Members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42236" y="1837611"/>
            <a:ext cx="13145929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explored different preprocessing strategies to test our CAE models' robustness. Each approach balanced noise and augmentations differently.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42236" y="2754630"/>
            <a:ext cx="13145929" cy="4146352"/>
          </a:xfrm>
          <a:prstGeom prst="roundRect">
            <a:avLst>
              <a:gd name="adj" fmla="val 76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49856" y="2762250"/>
            <a:ext cx="13130689" cy="60876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962382" y="2897029"/>
            <a:ext cx="219813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Member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3592235" y="2897029"/>
            <a:ext cx="219432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Augmentations Used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6218277" y="2897029"/>
            <a:ext cx="219432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Noise Factor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8844320" y="2897029"/>
            <a:ext cx="219432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Test Transform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11470362" y="2897029"/>
            <a:ext cx="219813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Notes</a:t>
            </a:r>
            <a:endParaRPr lang="en-US" sz="1650" dirty="0"/>
          </a:p>
        </p:txBody>
      </p:sp>
      <p:sp>
        <p:nvSpPr>
          <p:cNvPr id="11" name="Shape 9"/>
          <p:cNvSpPr/>
          <p:nvPr/>
        </p:nvSpPr>
        <p:spPr>
          <a:xfrm>
            <a:off x="749856" y="3371017"/>
            <a:ext cx="13130689" cy="94797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962382" y="3505795"/>
            <a:ext cx="219813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Prince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3592235" y="3505795"/>
            <a:ext cx="219432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None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6218277" y="3505795"/>
            <a:ext cx="219432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0.3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8844320" y="3505795"/>
            <a:ext cx="219432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Resize + ToTensor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11470362" y="3505795"/>
            <a:ext cx="2198132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Clean input; high noise for harder learning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9856" y="4318992"/>
            <a:ext cx="13130689" cy="128718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962382" y="4453771"/>
            <a:ext cx="219813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Debjani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3592235" y="4453771"/>
            <a:ext cx="2194322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Horizontal Flip, Rotation, Color Jitter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6218277" y="4453771"/>
            <a:ext cx="219432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0.15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8844320" y="4453771"/>
            <a:ext cx="219432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Resize + ToTensor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11470362" y="4453771"/>
            <a:ext cx="2198132" cy="1017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Balanced: realistic augmentations + mild noise</a:t>
            </a:r>
            <a:endParaRPr lang="en-US" sz="1650" dirty="0"/>
          </a:p>
        </p:txBody>
      </p:sp>
      <p:sp>
        <p:nvSpPr>
          <p:cNvPr id="23" name="Shape 21"/>
          <p:cNvSpPr/>
          <p:nvPr/>
        </p:nvSpPr>
        <p:spPr>
          <a:xfrm>
            <a:off x="749856" y="5606177"/>
            <a:ext cx="13130689" cy="128718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962382" y="5740956"/>
            <a:ext cx="219813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Kathryn</a:t>
            </a:r>
            <a:endParaRPr lang="en-US" sz="1650" dirty="0"/>
          </a:p>
        </p:txBody>
      </p:sp>
      <p:sp>
        <p:nvSpPr>
          <p:cNvPr id="25" name="Text 23"/>
          <p:cNvSpPr/>
          <p:nvPr/>
        </p:nvSpPr>
        <p:spPr>
          <a:xfrm>
            <a:off x="3592235" y="5740956"/>
            <a:ext cx="2194322" cy="1017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Crop, Flip, Rotation, Color Jitter, Affine, Grayscale</a:t>
            </a:r>
            <a:endParaRPr lang="en-US" sz="1650" dirty="0"/>
          </a:p>
        </p:txBody>
      </p:sp>
      <p:sp>
        <p:nvSpPr>
          <p:cNvPr id="26" name="Text 24"/>
          <p:cNvSpPr/>
          <p:nvPr/>
        </p:nvSpPr>
        <p:spPr>
          <a:xfrm>
            <a:off x="6218277" y="5740956"/>
            <a:ext cx="219432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0.15</a:t>
            </a:r>
            <a:endParaRPr lang="en-US" sz="1650" dirty="0"/>
          </a:p>
        </p:txBody>
      </p:sp>
      <p:sp>
        <p:nvSpPr>
          <p:cNvPr id="27" name="Text 25"/>
          <p:cNvSpPr/>
          <p:nvPr/>
        </p:nvSpPr>
        <p:spPr>
          <a:xfrm>
            <a:off x="8844320" y="5740956"/>
            <a:ext cx="2194322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Resize + ToTensor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11470362" y="5740956"/>
            <a:ext cx="2198132" cy="678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augmentations for generalization</a:t>
            </a:r>
            <a:endParaRPr lang="en-US" sz="1650" dirty="0"/>
          </a:p>
        </p:txBody>
      </p:sp>
      <p:sp>
        <p:nvSpPr>
          <p:cNvPr id="29" name="Text 27"/>
          <p:cNvSpPr/>
          <p:nvPr/>
        </p:nvSpPr>
        <p:spPr>
          <a:xfrm>
            <a:off x="742236" y="7139583"/>
            <a:ext cx="13145929" cy="339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preprocessing choices significantly impact how well our models handle variations in the nighttime fridge camera footage.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0858"/>
            <a:ext cx="129167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Why We Use a Convolutional Autoencoder (CAE)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26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Structure &amp; Benefits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007757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CAEs compress and reconstruct images while preserving critical features.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005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Uses convolution + pooling to compress images into a lower-dimensional latent space.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6854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Decoder reconstructs original from compressed form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27364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Sigmoid activation keeps pixel values normalized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2426613"/>
            <a:ext cx="369355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Advantages Over Basic DAE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332928" y="3007757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Convolutions make CAEs ideal for our night-vision footage problem.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2928" y="3937635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Preserves spatial structure in faces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332928" y="437983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More parameter-efficient with small datasets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332928" y="5184934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Excels at recognizing patterns in noisy data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2067" y="24266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Perfect for Our Case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872067" y="3007757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CAEs isolate facial features from noisy "thief cam" footage.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872067" y="3937635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helps reconstruct clean images to identify our ice cream bandit.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4380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Comparing CAE Architectures Across Team Members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14995"/>
            <a:ext cx="13042821" cy="261651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801410" y="2822615"/>
            <a:ext cx="130300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028819" y="2966323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Member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3204210" y="296632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 Type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75791" y="296632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Latent Size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47372" y="296632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Activation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718953" y="296632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Normalization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890534" y="2966323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Dropout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3472934"/>
            <a:ext cx="130300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028819" y="3616643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Prince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3204210" y="361664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Classic CAE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5375791" y="361664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128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47372" y="361664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ReLU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718953" y="361664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None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11890534" y="3616643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None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801410" y="4123253"/>
            <a:ext cx="130300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1028819" y="4266962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Debjani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3204210" y="4266962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Improved CAE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5375791" y="4266962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256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7547372" y="4266962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LeakyReLU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718953" y="4266962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BatchNorm2d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1890534" y="4266962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0.1–0.3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801410" y="4773573"/>
            <a:ext cx="130300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1028819" y="4917281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Kathryn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3204210" y="4917281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Improved CAE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5375791" y="4917281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128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7547372" y="4917281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LeakyReLU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9718953" y="4917281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BatchNorm2d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11890534" y="4917281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0.0–0.4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793790" y="56866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 models employ convolution layers for encoding/decoding with flattened latent vectors for compression.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793790" y="63047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Sigmoid output activation ensures proper pixel value scaling across all architectures.</a:t>
            </a:r>
            <a:endParaRPr lang="en-US" sz="1750" dirty="0"/>
          </a:p>
        </p:txBody>
      </p:sp>
      <p:sp>
        <p:nvSpPr>
          <p:cNvPr id="34" name="Text 32"/>
          <p:cNvSpPr/>
          <p:nvPr/>
        </p:nvSpPr>
        <p:spPr>
          <a:xfrm>
            <a:off x="793790" y="69227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variations help evaluate how architecture complexity impacts reconstruction quality in noisy nighttime footage.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4322"/>
            <a:ext cx="119726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Hyperparameter Sweeps &amp; Tuning Strategies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0672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leveraged Weights &amp; Biases Sweeps to discover optimal configurations. Each team member executed personalized sweeps with unique search approaches.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387685"/>
            <a:ext cx="13042821" cy="261651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801410" y="3395305"/>
            <a:ext cx="130300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1028819" y="3539014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Member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204210" y="3539014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Search Method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75791" y="3539014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Latent Vector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7372" y="3539014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Learning Rates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9718953" y="3539014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Noise Levels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1890534" y="3539014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Batch Sizes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4045625"/>
            <a:ext cx="130300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28819" y="4189333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Prince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3204210" y="418933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Random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5375791" y="418933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64-128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47372" y="418933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1e-3, 1e-4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718953" y="418933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0.1-0.3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11890534" y="4189333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32, 64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801410" y="4695944"/>
            <a:ext cx="130300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1028819" y="4839653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Debjani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3204210" y="483965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Random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5375791" y="483965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96-288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547372" y="483965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1e-2, 5e-4, 1e-4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9718953" y="4839653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0.1-0.2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11890534" y="4839653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16, 32</a:t>
            </a:r>
            <a:endParaRPr lang="en-US" sz="1750" dirty="0"/>
          </a:p>
        </p:txBody>
      </p:sp>
      <p:sp>
        <p:nvSpPr>
          <p:cNvPr id="26" name="Shape 24"/>
          <p:cNvSpPr/>
          <p:nvPr/>
        </p:nvSpPr>
        <p:spPr>
          <a:xfrm>
            <a:off x="801410" y="5346263"/>
            <a:ext cx="130300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25"/>
          <p:cNvSpPr/>
          <p:nvPr/>
        </p:nvSpPr>
        <p:spPr>
          <a:xfrm>
            <a:off x="1028819" y="5489972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Kathryn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3204210" y="5489972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Bayesian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5375791" y="5489972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64-256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7547372" y="5489972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1e-3, 5e-4, 1e-4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9718953" y="5489972"/>
            <a:ext cx="17103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0.05-0.2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11890534" y="5489972"/>
            <a:ext cx="17141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16-64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793790" y="625935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 sweeps ran for 40 epochs, optimizing for validation MSE. Prince established a baseline, Debjani explored larger latent spaces, while Kathryn employed Bayesian search for efficiency.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370" y="584835"/>
            <a:ext cx="9204722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Top Performing Models – Sweep Results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74370" y="1572220"/>
            <a:ext cx="1328166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After extensive hyperparameter sweeps, we identified each team member's best configuration based on test MSE performance.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74370" y="2097048"/>
            <a:ext cx="13281660" cy="3465195"/>
          </a:xfrm>
          <a:prstGeom prst="roundRect">
            <a:avLst>
              <a:gd name="adj" fmla="val 83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681990" y="2104668"/>
            <a:ext cx="13264991" cy="8624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876895" y="2227778"/>
            <a:ext cx="108454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Member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2354342" y="2227778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Run Name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3827978" y="2227778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Latent Dim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5301615" y="2227778"/>
            <a:ext cx="108073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Learning Rate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6775252" y="2227778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Dropout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8248888" y="2227778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Noise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9722525" y="2227778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Test MSE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11196161" y="2227778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Test MAE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12669798" y="2227778"/>
            <a:ext cx="108454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R² Score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681990" y="2967157"/>
            <a:ext cx="13264991" cy="8624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876895" y="3090267"/>
            <a:ext cx="108454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Prince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2354342" y="3090267"/>
            <a:ext cx="108073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CAE_crrux15s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3827978" y="3090267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128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5301615" y="3090267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0.001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6775252" y="3090267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None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8248888" y="3090267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0.3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9722525" y="3090267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0.02432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11196161" y="3090267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0.1116</a:t>
            </a:r>
            <a:endParaRPr lang="en-US" sz="1500" dirty="0"/>
          </a:p>
        </p:txBody>
      </p:sp>
      <p:sp>
        <p:nvSpPr>
          <p:cNvPr id="24" name="Text 22"/>
          <p:cNvSpPr/>
          <p:nvPr/>
        </p:nvSpPr>
        <p:spPr>
          <a:xfrm>
            <a:off x="12669798" y="3090267"/>
            <a:ext cx="108454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0.608</a:t>
            </a:r>
            <a:endParaRPr lang="en-US" sz="1500" dirty="0"/>
          </a:p>
        </p:txBody>
      </p:sp>
      <p:sp>
        <p:nvSpPr>
          <p:cNvPr id="25" name="Shape 23"/>
          <p:cNvSpPr/>
          <p:nvPr/>
        </p:nvSpPr>
        <p:spPr>
          <a:xfrm>
            <a:off x="681990" y="3829645"/>
            <a:ext cx="13264991" cy="8624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876895" y="3952756"/>
            <a:ext cx="108454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Debjani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2354342" y="3952756"/>
            <a:ext cx="108073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ImprovedCAE_whhootdi</a:t>
            </a:r>
            <a:endParaRPr lang="en-US" sz="1500" dirty="0"/>
          </a:p>
        </p:txBody>
      </p:sp>
      <p:sp>
        <p:nvSpPr>
          <p:cNvPr id="28" name="Text 26"/>
          <p:cNvSpPr/>
          <p:nvPr/>
        </p:nvSpPr>
        <p:spPr>
          <a:xfrm>
            <a:off x="3827978" y="3952756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288</a:t>
            </a:r>
            <a:endParaRPr lang="en-US" sz="1500" dirty="0"/>
          </a:p>
        </p:txBody>
      </p:sp>
      <p:sp>
        <p:nvSpPr>
          <p:cNvPr id="29" name="Text 27"/>
          <p:cNvSpPr/>
          <p:nvPr/>
        </p:nvSpPr>
        <p:spPr>
          <a:xfrm>
            <a:off x="5301615" y="3952756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0.0005</a:t>
            </a:r>
            <a:endParaRPr lang="en-US" sz="1500" dirty="0"/>
          </a:p>
        </p:txBody>
      </p:sp>
      <p:sp>
        <p:nvSpPr>
          <p:cNvPr id="30" name="Text 28"/>
          <p:cNvSpPr/>
          <p:nvPr/>
        </p:nvSpPr>
        <p:spPr>
          <a:xfrm>
            <a:off x="6775252" y="3952756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</a:t>
            </a:r>
            <a:endParaRPr lang="en-US" sz="1500" dirty="0"/>
          </a:p>
        </p:txBody>
      </p:sp>
      <p:sp>
        <p:nvSpPr>
          <p:cNvPr id="31" name="Text 29"/>
          <p:cNvSpPr/>
          <p:nvPr/>
        </p:nvSpPr>
        <p:spPr>
          <a:xfrm>
            <a:off x="8248888" y="3952756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</a:t>
            </a:r>
            <a:endParaRPr lang="en-US" sz="1500" dirty="0"/>
          </a:p>
        </p:txBody>
      </p:sp>
      <p:sp>
        <p:nvSpPr>
          <p:cNvPr id="32" name="Text 30"/>
          <p:cNvSpPr/>
          <p:nvPr/>
        </p:nvSpPr>
        <p:spPr>
          <a:xfrm>
            <a:off x="9722525" y="3952756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0.01878</a:t>
            </a:r>
            <a:endParaRPr lang="en-US" sz="1500" dirty="0"/>
          </a:p>
        </p:txBody>
      </p:sp>
      <p:sp>
        <p:nvSpPr>
          <p:cNvPr id="33" name="Text 31"/>
          <p:cNvSpPr/>
          <p:nvPr/>
        </p:nvSpPr>
        <p:spPr>
          <a:xfrm>
            <a:off x="11196161" y="3952756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0.10314</a:t>
            </a:r>
            <a:endParaRPr lang="en-US" sz="1500" dirty="0"/>
          </a:p>
        </p:txBody>
      </p:sp>
      <p:sp>
        <p:nvSpPr>
          <p:cNvPr id="34" name="Text 32"/>
          <p:cNvSpPr/>
          <p:nvPr/>
        </p:nvSpPr>
        <p:spPr>
          <a:xfrm>
            <a:off x="12669798" y="3952756"/>
            <a:ext cx="108454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0.690</a:t>
            </a:r>
            <a:endParaRPr lang="en-US" sz="1500" dirty="0"/>
          </a:p>
        </p:txBody>
      </p:sp>
      <p:sp>
        <p:nvSpPr>
          <p:cNvPr id="35" name="Shape 33"/>
          <p:cNvSpPr/>
          <p:nvPr/>
        </p:nvSpPr>
        <p:spPr>
          <a:xfrm>
            <a:off x="681990" y="4692134"/>
            <a:ext cx="13264991" cy="8624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6" name="Text 34"/>
          <p:cNvSpPr/>
          <p:nvPr/>
        </p:nvSpPr>
        <p:spPr>
          <a:xfrm>
            <a:off x="876895" y="4815245"/>
            <a:ext cx="108454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Kathryn</a:t>
            </a:r>
            <a:endParaRPr lang="en-US" sz="1500" dirty="0"/>
          </a:p>
        </p:txBody>
      </p:sp>
      <p:sp>
        <p:nvSpPr>
          <p:cNvPr id="37" name="Text 35"/>
          <p:cNvSpPr/>
          <p:nvPr/>
        </p:nvSpPr>
        <p:spPr>
          <a:xfrm>
            <a:off x="2354342" y="4815245"/>
            <a:ext cx="108073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ImprovedCAE_zufl6ccx</a:t>
            </a:r>
            <a:endParaRPr lang="en-US" sz="1500" dirty="0"/>
          </a:p>
        </p:txBody>
      </p:sp>
      <p:sp>
        <p:nvSpPr>
          <p:cNvPr id="38" name="Text 36"/>
          <p:cNvSpPr/>
          <p:nvPr/>
        </p:nvSpPr>
        <p:spPr>
          <a:xfrm>
            <a:off x="3827978" y="4815245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128</a:t>
            </a:r>
            <a:endParaRPr lang="en-US" sz="1500" dirty="0"/>
          </a:p>
        </p:txBody>
      </p:sp>
      <p:sp>
        <p:nvSpPr>
          <p:cNvPr id="39" name="Text 37"/>
          <p:cNvSpPr/>
          <p:nvPr/>
        </p:nvSpPr>
        <p:spPr>
          <a:xfrm>
            <a:off x="5301615" y="4815245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0.0005</a:t>
            </a:r>
            <a:endParaRPr lang="en-US" sz="1500" dirty="0"/>
          </a:p>
        </p:txBody>
      </p:sp>
      <p:sp>
        <p:nvSpPr>
          <p:cNvPr id="40" name="Text 38"/>
          <p:cNvSpPr/>
          <p:nvPr/>
        </p:nvSpPr>
        <p:spPr>
          <a:xfrm>
            <a:off x="6775252" y="4815245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0.1</a:t>
            </a:r>
            <a:endParaRPr lang="en-US" sz="1500" dirty="0"/>
          </a:p>
        </p:txBody>
      </p:sp>
      <p:sp>
        <p:nvSpPr>
          <p:cNvPr id="41" name="Text 39"/>
          <p:cNvSpPr/>
          <p:nvPr/>
        </p:nvSpPr>
        <p:spPr>
          <a:xfrm>
            <a:off x="8248888" y="4815245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0.2</a:t>
            </a:r>
            <a:endParaRPr lang="en-US" sz="1500" dirty="0"/>
          </a:p>
        </p:txBody>
      </p:sp>
      <p:sp>
        <p:nvSpPr>
          <p:cNvPr id="42" name="Text 40"/>
          <p:cNvSpPr/>
          <p:nvPr/>
        </p:nvSpPr>
        <p:spPr>
          <a:xfrm>
            <a:off x="9722525" y="4815245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0.0173</a:t>
            </a:r>
            <a:endParaRPr lang="en-US" sz="1500" dirty="0"/>
          </a:p>
        </p:txBody>
      </p:sp>
      <p:sp>
        <p:nvSpPr>
          <p:cNvPr id="43" name="Text 41"/>
          <p:cNvSpPr/>
          <p:nvPr/>
        </p:nvSpPr>
        <p:spPr>
          <a:xfrm>
            <a:off x="11196161" y="4815245"/>
            <a:ext cx="108073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0.09690</a:t>
            </a:r>
            <a:endParaRPr lang="en-US" sz="1500" dirty="0"/>
          </a:p>
        </p:txBody>
      </p:sp>
      <p:sp>
        <p:nvSpPr>
          <p:cNvPr id="44" name="Text 42"/>
          <p:cNvSpPr/>
          <p:nvPr/>
        </p:nvSpPr>
        <p:spPr>
          <a:xfrm>
            <a:off x="12669798" y="4815245"/>
            <a:ext cx="108454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0.695</a:t>
            </a:r>
            <a:endParaRPr lang="en-US" sz="1500" dirty="0"/>
          </a:p>
        </p:txBody>
      </p:sp>
      <p:sp>
        <p:nvSpPr>
          <p:cNvPr id="45" name="Shape 43"/>
          <p:cNvSpPr/>
          <p:nvPr/>
        </p:nvSpPr>
        <p:spPr>
          <a:xfrm>
            <a:off x="674370" y="5995630"/>
            <a:ext cx="433507" cy="433507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6" name="Text 44"/>
          <p:cNvSpPr/>
          <p:nvPr/>
        </p:nvSpPr>
        <p:spPr>
          <a:xfrm>
            <a:off x="1300520" y="5995630"/>
            <a:ext cx="3201710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Kathryn's Model Superiority</a:t>
            </a:r>
            <a:endParaRPr lang="en-US" sz="1850" dirty="0"/>
          </a:p>
        </p:txBody>
      </p:sp>
      <p:sp>
        <p:nvSpPr>
          <p:cNvPr id="47" name="Text 45"/>
          <p:cNvSpPr/>
          <p:nvPr/>
        </p:nvSpPr>
        <p:spPr>
          <a:xfrm>
            <a:off x="1300520" y="6412111"/>
            <a:ext cx="3672602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Her configuration achieved lowest error metrics and highest R² score, despite using moderate latent dimensions.</a:t>
            </a:r>
            <a:endParaRPr lang="en-US" sz="1500" dirty="0"/>
          </a:p>
        </p:txBody>
      </p:sp>
      <p:sp>
        <p:nvSpPr>
          <p:cNvPr id="48" name="Shape 46"/>
          <p:cNvSpPr/>
          <p:nvPr/>
        </p:nvSpPr>
        <p:spPr>
          <a:xfrm>
            <a:off x="5165765" y="5995630"/>
            <a:ext cx="433507" cy="433507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9" name="Text 47"/>
          <p:cNvSpPr/>
          <p:nvPr/>
        </p:nvSpPr>
        <p:spPr>
          <a:xfrm>
            <a:off x="5791914" y="5995630"/>
            <a:ext cx="245304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Learning Rate Impact</a:t>
            </a:r>
            <a:endParaRPr lang="en-US" sz="1850" dirty="0"/>
          </a:p>
        </p:txBody>
      </p:sp>
      <p:sp>
        <p:nvSpPr>
          <p:cNvPr id="50" name="Text 48"/>
          <p:cNvSpPr/>
          <p:nvPr/>
        </p:nvSpPr>
        <p:spPr>
          <a:xfrm>
            <a:off x="5791914" y="6412111"/>
            <a:ext cx="3672602" cy="12325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Moderate learning rates (0.0005) consistently outperformed more aggressive approaches in final test metrics.</a:t>
            </a:r>
            <a:endParaRPr lang="en-US" sz="1500" dirty="0"/>
          </a:p>
        </p:txBody>
      </p:sp>
      <p:sp>
        <p:nvSpPr>
          <p:cNvPr id="51" name="Shape 49"/>
          <p:cNvSpPr/>
          <p:nvPr/>
        </p:nvSpPr>
        <p:spPr>
          <a:xfrm>
            <a:off x="9657159" y="5995630"/>
            <a:ext cx="433507" cy="433507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2" name="Text 50"/>
          <p:cNvSpPr/>
          <p:nvPr/>
        </p:nvSpPr>
        <p:spPr>
          <a:xfrm>
            <a:off x="10283309" y="5995630"/>
            <a:ext cx="2601278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Noise-Dropout Balance</a:t>
            </a:r>
            <a:endParaRPr lang="en-US" sz="1850" dirty="0"/>
          </a:p>
        </p:txBody>
      </p:sp>
      <p:sp>
        <p:nvSpPr>
          <p:cNvPr id="53" name="Text 51"/>
          <p:cNvSpPr/>
          <p:nvPr/>
        </p:nvSpPr>
        <p:spPr>
          <a:xfrm>
            <a:off x="10283309" y="6412111"/>
            <a:ext cx="3672602" cy="9244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Optimal results came from configurations that carefully balanced noise injection without excessive dropout regularization.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5333" y="767239"/>
            <a:ext cx="13119735" cy="1348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Final Experiment – Higher Resolution &amp; Larger Dataset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755333" y="2547818"/>
            <a:ext cx="13119735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Previous experiments showed performance plateaus despite architectural improvements. We needed to break through this ceiling.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55333" y="3135868"/>
            <a:ext cx="6451997" cy="1588651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971074" y="3351609"/>
            <a:ext cx="2769632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Resolution Limitation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971074" y="3818215"/>
            <a:ext cx="6020514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64x64 images lacked sufficient facial detail for accurate reconstruction.</a:t>
            </a:r>
            <a:endParaRPr lang="en-US" sz="1650" dirty="0"/>
          </a:p>
        </p:txBody>
      </p:sp>
      <p:sp>
        <p:nvSpPr>
          <p:cNvPr id="7" name="Shape 5"/>
          <p:cNvSpPr/>
          <p:nvPr/>
        </p:nvSpPr>
        <p:spPr>
          <a:xfrm>
            <a:off x="7423071" y="3135868"/>
            <a:ext cx="6451997" cy="1588651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638812" y="3351609"/>
            <a:ext cx="2697837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Scarcity</a:t>
            </a:r>
            <a:endParaRPr lang="en-US" sz="2100" dirty="0"/>
          </a:p>
        </p:txBody>
      </p:sp>
      <p:sp>
        <p:nvSpPr>
          <p:cNvPr id="9" name="Text 7"/>
          <p:cNvSpPr/>
          <p:nvPr/>
        </p:nvSpPr>
        <p:spPr>
          <a:xfrm>
            <a:off x="7638812" y="3818215"/>
            <a:ext cx="6020514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Only 30 images per person restricted the model's ability to generalize.</a:t>
            </a:r>
            <a:endParaRPr lang="en-US" sz="1650" dirty="0"/>
          </a:p>
        </p:txBody>
      </p:sp>
      <p:sp>
        <p:nvSpPr>
          <p:cNvPr id="10" name="Shape 8"/>
          <p:cNvSpPr/>
          <p:nvPr/>
        </p:nvSpPr>
        <p:spPr>
          <a:xfrm>
            <a:off x="755333" y="4940260"/>
            <a:ext cx="6451997" cy="1588651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971074" y="5156002"/>
            <a:ext cx="2697837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Enhanced Protocol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971074" y="5622607"/>
            <a:ext cx="6020514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VGGFace2 subset with 400 images per identity across 6 subjects.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423071" y="4940260"/>
            <a:ext cx="6451997" cy="1588651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638812" y="5156002"/>
            <a:ext cx="2697837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Higher Fidelity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638812" y="5622607"/>
            <a:ext cx="6020514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128x128 resolution captures finer facial features even with noise factor of 0.4.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55333" y="6771680"/>
            <a:ext cx="13119735" cy="690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final configuration aimed to determine if more data and higher resolution would improve denoising performance and generalization capability.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02072" y="483751"/>
            <a:ext cx="7912656" cy="1099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Final CAE Architecture for 128x128 Images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02072" y="1847017"/>
            <a:ext cx="7912656" cy="562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Improved Convolutional Autoencoder handles higher-resolution inputs with a deeper structure optimized for facial reconstruction.</a:t>
            </a:r>
            <a:endParaRPr lang="en-US" sz="1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2072" y="2607826"/>
            <a:ext cx="879515" cy="206883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245429" y="2783681"/>
            <a:ext cx="2198965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Encoder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>
            <a:off x="7245429" y="3163967"/>
            <a:ext cx="6769298" cy="562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Four convolutional blocks compress 128×128 RGB images through progressive downsampling to 8×8 feature maps.</a:t>
            </a:r>
            <a:endParaRPr lang="en-US" sz="1350" dirty="0"/>
          </a:p>
        </p:txBody>
      </p:sp>
      <p:sp>
        <p:nvSpPr>
          <p:cNvPr id="8" name="Text 4"/>
          <p:cNvSpPr/>
          <p:nvPr/>
        </p:nvSpPr>
        <p:spPr>
          <a:xfrm>
            <a:off x="7245429" y="3832384"/>
            <a:ext cx="6769298" cy="281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Conv2D → BatchNorm → LeakyReLU → MaxPool2D → Dropout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7245429" y="4219337"/>
            <a:ext cx="6769298" cy="281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Output resolution flows: 128x128 → 64x64 → 32x32 → 16x16 → 8x8</a:t>
            </a:r>
            <a:endParaRPr lang="en-US" sz="13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072" y="4676656"/>
            <a:ext cx="879515" cy="1294924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245429" y="4852511"/>
            <a:ext cx="2198965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Latent Space</a:t>
            </a:r>
            <a:endParaRPr lang="en-US" sz="1700" dirty="0"/>
          </a:p>
        </p:txBody>
      </p:sp>
      <p:sp>
        <p:nvSpPr>
          <p:cNvPr id="12" name="Text 7"/>
          <p:cNvSpPr/>
          <p:nvPr/>
        </p:nvSpPr>
        <p:spPr>
          <a:xfrm>
            <a:off x="7245429" y="5232797"/>
            <a:ext cx="6769298" cy="562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Compact vector (128-384 dimensions) captures essential facial features with minimal information loss.</a:t>
            </a:r>
            <a:endParaRPr lang="en-US" sz="13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2072" y="5971580"/>
            <a:ext cx="879515" cy="129492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245429" y="6147435"/>
            <a:ext cx="2198965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Decoder</a:t>
            </a:r>
            <a:endParaRPr lang="en-US" sz="1700" dirty="0"/>
          </a:p>
        </p:txBody>
      </p:sp>
      <p:sp>
        <p:nvSpPr>
          <p:cNvPr id="15" name="Text 9"/>
          <p:cNvSpPr/>
          <p:nvPr/>
        </p:nvSpPr>
        <p:spPr>
          <a:xfrm>
            <a:off x="7245429" y="6527721"/>
            <a:ext cx="6769298" cy="5629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Four transposed convolutional layers reconstruct original resolution with sigmoid activation ensuring proper scaling.</a:t>
            </a:r>
            <a:endParaRPr lang="en-US" sz="1350" dirty="0"/>
          </a:p>
        </p:txBody>
      </p:sp>
      <p:sp>
        <p:nvSpPr>
          <p:cNvPr id="16" name="Text 10"/>
          <p:cNvSpPr/>
          <p:nvPr/>
        </p:nvSpPr>
        <p:spPr>
          <a:xfrm>
            <a:off x="6102072" y="7464385"/>
            <a:ext cx="7912656" cy="281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969</Words>
  <Application>Microsoft Office PowerPoint</Application>
  <PresentationFormat>Custom</PresentationFormat>
  <Paragraphs>198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Roboto Bold</vt:lpstr>
      <vt:lpstr>Arial</vt:lpstr>
      <vt:lpstr>Roboto Slab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Prince Praveen</cp:lastModifiedBy>
  <cp:revision>5</cp:revision>
  <dcterms:created xsi:type="dcterms:W3CDTF">2025-04-06T16:58:36Z</dcterms:created>
  <dcterms:modified xsi:type="dcterms:W3CDTF">2025-04-06T19:52:09Z</dcterms:modified>
</cp:coreProperties>
</file>